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4"/>
  </p:sldMasterIdLst>
  <p:notesMasterIdLst>
    <p:notesMasterId r:id="rId25"/>
  </p:notesMasterIdLst>
  <p:sldIdLst>
    <p:sldId id="256" r:id="rId5"/>
    <p:sldId id="257" r:id="rId6"/>
    <p:sldId id="266" r:id="rId7"/>
    <p:sldId id="258" r:id="rId8"/>
    <p:sldId id="259" r:id="rId9"/>
    <p:sldId id="274" r:id="rId10"/>
    <p:sldId id="262" r:id="rId11"/>
    <p:sldId id="263" r:id="rId12"/>
    <p:sldId id="264" r:id="rId13"/>
    <p:sldId id="265" r:id="rId14"/>
    <p:sldId id="267" r:id="rId15"/>
    <p:sldId id="260" r:id="rId16"/>
    <p:sldId id="268" r:id="rId17"/>
    <p:sldId id="269" r:id="rId18"/>
    <p:sldId id="270" r:id="rId19"/>
    <p:sldId id="271" r:id="rId20"/>
    <p:sldId id="261" r:id="rId21"/>
    <p:sldId id="272" r:id="rId22"/>
    <p:sldId id="273" r:id="rId23"/>
    <p:sldId id="275" r:id="rId24"/>
  </p:sldIdLst>
  <p:sldSz cx="9906000" cy="6858000" type="A4"/>
  <p:notesSz cx="6858000" cy="9144000"/>
  <p:defaultTextStyle>
    <a:defPPr>
      <a:defRPr lang="en-US"/>
    </a:defPPr>
    <a:lvl1pPr marL="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7213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9442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91639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8885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8606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8328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8049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77706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83"/>
    <p:restoredTop sz="96425"/>
  </p:normalViewPr>
  <p:slideViewPr>
    <p:cSldViewPr snapToGrid="0" snapToObjects="1">
      <p:cViewPr varScale="1">
        <p:scale>
          <a:sx n="175" d="100"/>
          <a:sy n="175" d="100"/>
        </p:scale>
        <p:origin x="2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CC846-CC32-9945-AC7D-5F9A7552E6C5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FD1C1-5075-084D-80EF-27689E57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FD1C1-5075-084D-80EF-27689E57AA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32" y="4182140"/>
            <a:ext cx="6994974" cy="1409974"/>
          </a:xfrm>
        </p:spPr>
        <p:txBody>
          <a:bodyPr lIns="0" rIns="0" anchor="t"/>
          <a:lstStyle>
            <a:lvl1pPr>
              <a:lnSpc>
                <a:spcPct val="12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619" y="1141841"/>
            <a:ext cx="1670012" cy="51764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23"/>
          <p:cNvSpPr>
            <a:spLocks noGrp="1"/>
          </p:cNvSpPr>
          <p:nvPr>
            <p:ph type="dt" sz="half" idx="2"/>
          </p:nvPr>
        </p:nvSpPr>
        <p:spPr>
          <a:xfrm>
            <a:off x="500312" y="6606411"/>
            <a:ext cx="821496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83C40C1-AAE5-1546-B210-33FDFCFC2D63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11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50292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828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42223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1984-78B9-CC4F-8CED-A7AD3D9A2247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596166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18125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76071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9"/>
          </p:nvPr>
        </p:nvSpPr>
        <p:spPr>
          <a:xfrm>
            <a:off x="500082" y="3392489"/>
            <a:ext cx="2794936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20"/>
          </p:nvPr>
        </p:nvSpPr>
        <p:spPr>
          <a:xfrm>
            <a:off x="3537231" y="3392489"/>
            <a:ext cx="2815732" cy="2808286"/>
          </a:xfrm>
        </p:spPr>
        <p:txBody>
          <a:bodyPr/>
          <a:lstStyle>
            <a:lvl1pPr marL="133350" indent="-127000">
              <a:spcBef>
                <a:spcPts val="200"/>
              </a:spcBef>
              <a:tabLst/>
              <a:defRPr sz="1200"/>
            </a:lvl1pPr>
            <a:lvl2pPr marL="133350" indent="-12700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1"/>
          </p:nvPr>
        </p:nvSpPr>
        <p:spPr>
          <a:xfrm>
            <a:off x="6596166" y="3392488"/>
            <a:ext cx="2820884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8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778784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057256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20EF0-0448-014D-9E84-5F4017D0CE19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360952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1"/>
          </p:nvPr>
        </p:nvSpPr>
        <p:spPr>
          <a:xfrm>
            <a:off x="500313" y="3392488"/>
            <a:ext cx="2035038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2"/>
          </p:nvPr>
        </p:nvSpPr>
        <p:spPr>
          <a:xfrm>
            <a:off x="2778782" y="3392489"/>
            <a:ext cx="2035039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3"/>
          </p:nvPr>
        </p:nvSpPr>
        <p:spPr>
          <a:xfrm>
            <a:off x="5085379" y="3392488"/>
            <a:ext cx="203503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4"/>
          </p:nvPr>
        </p:nvSpPr>
        <p:spPr>
          <a:xfrm>
            <a:off x="7391977" y="3392488"/>
            <a:ext cx="2025072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040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2" y="979710"/>
            <a:ext cx="2565925" cy="5221065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7E1EB-4A29-0948-A5F9-24119E16C909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552824" y="979709"/>
            <a:ext cx="5864225" cy="522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3" y="979713"/>
            <a:ext cx="2565926" cy="5221062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469F15-DF23-FA4E-A81B-55F4E8FE4159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3550464" y="979713"/>
            <a:ext cx="2801976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6600846" y="979713"/>
            <a:ext cx="2816204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02B4-4C05-3543-9518-DFF02E449D71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947514" y="4557713"/>
            <a:ext cx="5486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5" y="1808163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4331322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096802" y="4557713"/>
            <a:ext cx="4320248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1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DAE9-8222-F143-9E68-34039484A7E0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4" y="1808164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2815550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4557713"/>
            <a:ext cx="2782441" cy="1643063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4557713"/>
            <a:ext cx="2798996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67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9332" y="4182140"/>
            <a:ext cx="5498564" cy="1409974"/>
          </a:xfrm>
          <a:noFill/>
          <a:ln w="76200" cmpd="sng">
            <a:noFill/>
          </a:ln>
        </p:spPr>
        <p:txBody>
          <a:bodyPr lIns="64788" tIns="0" rIns="64788" bIns="0" anchor="t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rgbClr val="FFFFFF"/>
                </a:solidFill>
              </a:defRPr>
            </a:lvl2pPr>
            <a:lvl3pPr marL="219182" indent="0">
              <a:buFontTx/>
              <a:buNone/>
              <a:defRPr sz="12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BE06ACF-C215-AC4A-85B6-1A8B53A4F8B5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8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X Anno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312" y="979715"/>
            <a:ext cx="2565925" cy="522106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265066" indent="-265066">
              <a:buFont typeface="+mj-ea"/>
              <a:buAutoNum type="circleNumDbPlain"/>
              <a:defRPr sz="1200"/>
            </a:lvl1pPr>
            <a:lvl2pPr marL="95250" indent="484188">
              <a:tabLst/>
              <a:defRPr lang="en-GB" sz="1200" b="0" i="0" kern="1200" smtClean="0">
                <a:solidFill>
                  <a:schemeClr val="tx1"/>
                </a:solidFill>
                <a:latin typeface="+mn-lt"/>
                <a:ea typeface="+mn-ea"/>
                <a:cs typeface="Interstate Light"/>
              </a:defRPr>
            </a:lvl2pPr>
            <a:lvl3pPr marL="609600" indent="-177800">
              <a:tabLst/>
              <a:defRPr sz="1200"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531418" y="979487"/>
            <a:ext cx="5885632" cy="522128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979835-BBCD-164A-9BF2-ADEC56FEED62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500312" y="368907"/>
            <a:ext cx="527783" cy="610808"/>
          </a:xfrm>
        </p:spPr>
        <p:txBody>
          <a:bodyPr lIns="64800" rIns="64800"/>
          <a:lstStyle>
            <a:lvl1pPr algn="l">
              <a:defRPr/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13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: Simple Text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842696D-9D46-AC47-B146-97F8CAB163B0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1321808" y="2373781"/>
            <a:ext cx="5666087" cy="3702681"/>
          </a:xfrm>
          <a:noFill/>
        </p:spPr>
        <p:txBody>
          <a:bodyPr/>
          <a:lstStyle>
            <a:lvl1pPr marL="182530" indent="0">
              <a:buFontTx/>
              <a:buNone/>
              <a:defRPr sz="1800"/>
            </a:lvl1pPr>
            <a:lvl2pPr marL="182530" indent="0">
              <a:buFontTx/>
              <a:buNone/>
              <a:defRPr sz="1200"/>
            </a:lvl2pPr>
            <a:lvl3pPr marL="182530" indent="-182530">
              <a:buClr>
                <a:schemeClr val="tx2"/>
              </a:buClr>
              <a:buFont typeface="Wingdings" charset="2"/>
              <a:buChar char="§"/>
              <a:defRPr sz="1800"/>
            </a:lvl3pPr>
            <a:lvl4pPr marL="182530" indent="0">
              <a:buFontTx/>
              <a:buNone/>
              <a:defRPr sz="1800"/>
            </a:lvl4pPr>
            <a:lvl5pPr marL="18253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96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R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1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DFC8-72A1-234C-8D46-B324AA58B087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00313" y="598125"/>
            <a:ext cx="527783" cy="708742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107036" y="1554434"/>
            <a:ext cx="3298825" cy="4773897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8928100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65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L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0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88950" y="1554435"/>
            <a:ext cx="3299023" cy="4773896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DE22795-4A3F-F44D-A49D-CE09664CF495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076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1/3+1/3+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B7C2-36CD-7746-873F-55F2C5C6851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3640057"/>
            <a:ext cx="0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3640057"/>
            <a:ext cx="2815550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3640057"/>
            <a:ext cx="2782441" cy="2560719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3640057"/>
            <a:ext cx="2798996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-1" y="1554435"/>
            <a:ext cx="9906000" cy="183805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23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4345271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5072063" y="1808163"/>
            <a:ext cx="4344987" cy="4386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FB8E1-DA73-964F-8EEB-C2936789AE49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2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62A8-D3EA-E34B-A8E6-3882D0CB8E74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0987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4"/>
          </p:nvPr>
        </p:nvSpPr>
        <p:spPr>
          <a:xfrm>
            <a:off x="3552825" y="1808164"/>
            <a:ext cx="2806644" cy="4392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6618111" y="1808957"/>
            <a:ext cx="279893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6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116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4"/>
          </p:nvPr>
        </p:nvSpPr>
        <p:spPr>
          <a:xfrm>
            <a:off x="3551377" y="1808164"/>
            <a:ext cx="5865673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5B89-0DF5-9345-B2A9-F922CE3FFD61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06921" y="1808163"/>
            <a:ext cx="281012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488950" y="1808163"/>
            <a:ext cx="5870519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D902-92A7-FD48-BC78-60EFEC66048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046399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782991" y="1808163"/>
            <a:ext cx="2056977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5087610" y="1808163"/>
            <a:ext cx="2048380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6"/>
          </p:nvPr>
        </p:nvSpPr>
        <p:spPr>
          <a:xfrm>
            <a:off x="7383632" y="1808163"/>
            <a:ext cx="2033417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7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68AE-452A-6248-9312-7382F51C82E6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273105" y="1808163"/>
            <a:ext cx="714394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0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C049-0652-FB4D-8396-11929EE85E36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071593" y="1808162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500063" y="3392488"/>
            <a:ext cx="4333875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5083020" y="3392488"/>
            <a:ext cx="433402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6714" y="584200"/>
            <a:ext cx="8310335" cy="722667"/>
          </a:xfrm>
          <a:prstGeom prst="rect">
            <a:avLst/>
          </a:prstGeom>
        </p:spPr>
        <p:txBody>
          <a:bodyPr vert="horz" lIns="63111" tIns="0" rIns="63111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808163"/>
            <a:ext cx="8928099" cy="4392611"/>
          </a:xfrm>
          <a:prstGeom prst="rect">
            <a:avLst/>
          </a:prstGeom>
          <a:noFill/>
        </p:spPr>
        <p:txBody>
          <a:bodyPr vert="horz" lIns="63111" tIns="63111" rIns="63111" bIns="63111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88950" y="6606411"/>
            <a:ext cx="832857" cy="1274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6B7CB923-8DB9-C646-8C59-0E576080387F}" type="datetime3">
              <a:rPr lang="en-GB" smtClean="0"/>
              <a:pPr/>
              <a:t>18 January, 2018</a:t>
            </a:fld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GB" dirty="0"/>
              <a:t>© Copyright 2017, Lab49 Consulting Ltd   |   Lab49® is a registered trade mark of Lab49 Consulting Limited in the United States and other countries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488950" y="584200"/>
            <a:ext cx="539145" cy="7226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GB" sz="12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0312" y="1554434"/>
            <a:ext cx="8916737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0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hf hdr="0"/>
  <p:txStyles>
    <p:titleStyle>
      <a:lvl1pPr algn="l" defTabSz="275656" rtl="0" eaLnBrk="1" latinLnBrk="0" hangingPunct="1">
        <a:lnSpc>
          <a:spcPts val="3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+mj-ea"/>
          <a:cs typeface="Interstate Light"/>
        </a:defRPr>
      </a:lvl1pPr>
    </p:titleStyle>
    <p:bodyStyle>
      <a:lvl1pPr marL="184150" indent="-184150" algn="l" defTabSz="275656" rtl="0" eaLnBrk="1" latinLnBrk="0" hangingPunct="1">
        <a:spcBef>
          <a:spcPts val="361"/>
        </a:spcBef>
        <a:buClr>
          <a:schemeClr val="tx2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1pPr>
      <a:lvl2pPr marL="184150" indent="-184150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2pPr>
      <a:lvl3pPr marL="360363" indent="-176213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3pPr>
      <a:lvl4pPr marL="957" indent="0" algn="l" defTabSz="275656" rtl="0" eaLnBrk="1" latinLnBrk="0" hangingPunct="1">
        <a:spcBef>
          <a:spcPts val="724"/>
        </a:spcBef>
        <a:buFont typeface="Arial"/>
        <a:buNone/>
        <a:defRPr sz="1600" b="1" i="0" kern="1200">
          <a:solidFill>
            <a:schemeClr val="tx1"/>
          </a:solidFill>
          <a:latin typeface="+mn-lt"/>
          <a:ea typeface="+mn-ea"/>
          <a:cs typeface="Interstate Bold"/>
        </a:defRPr>
      </a:lvl4pPr>
      <a:lvl5pPr marL="0" indent="0" algn="l" defTabSz="275656" rtl="0" eaLnBrk="1" latinLnBrk="0" hangingPunct="1">
        <a:spcBef>
          <a:spcPts val="361"/>
        </a:spcBef>
        <a:buFont typeface="Arial"/>
        <a:buNone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5pPr>
      <a:lvl6pPr marL="1516101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91753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67408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3062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5656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51309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6964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02618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8273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53927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9581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05235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2523" userDrawn="1">
          <p15:clr>
            <a:srgbClr val="F26B43"/>
          </p15:clr>
        </p15:guide>
        <p15:guide id="20" pos="3120" userDrawn="1">
          <p15:clr>
            <a:srgbClr val="F26B43"/>
          </p15:clr>
        </p15:guide>
        <p15:guide id="21" orient="horz" pos="1139" userDrawn="1">
          <p15:clr>
            <a:srgbClr val="F26B43"/>
          </p15:clr>
        </p15:guide>
        <p15:guide id="22" orient="horz" pos="3906" userDrawn="1">
          <p15:clr>
            <a:srgbClr val="F26B43"/>
          </p15:clr>
        </p15:guide>
        <p15:guide id="23" orient="horz" pos="822" userDrawn="1">
          <p15:clr>
            <a:srgbClr val="F26B43"/>
          </p15:clr>
        </p15:guide>
        <p15:guide id="24" orient="horz" pos="368" userDrawn="1">
          <p15:clr>
            <a:srgbClr val="F26B43"/>
          </p15:clr>
        </p15:guide>
        <p15:guide id="25" pos="308" userDrawn="1">
          <p15:clr>
            <a:srgbClr val="F26B43"/>
          </p15:clr>
        </p15:guide>
        <p15:guide id="26" pos="5932" userDrawn="1">
          <p15:clr>
            <a:srgbClr val="F26B43"/>
          </p15:clr>
        </p15:guide>
        <p15:guide id="27" orient="horz" pos="21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" y="2011364"/>
            <a:ext cx="9905997" cy="17541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Beautiful and Functional Responsive Tables</a:t>
            </a:r>
            <a:br>
              <a:rPr lang="en-GB" dirty="0"/>
            </a:b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BC9288-1042-4D4C-A9B3-E4375018C388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65735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column table</a:t>
            </a:r>
          </a:p>
          <a:p>
            <a:r>
              <a:rPr lang="en-US" dirty="0"/>
              <a:t>Click to expand vertically</a:t>
            </a:r>
          </a:p>
          <a:p>
            <a:r>
              <a:rPr lang="en-US" dirty="0"/>
              <a:t>Details shown stacked</a:t>
            </a:r>
          </a:p>
          <a:p>
            <a:r>
              <a:rPr lang="en-US" dirty="0"/>
              <a:t>Click again collapse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120938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14259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r>
              <a:rPr lang="en-US" dirty="0"/>
              <a:t>Show new headers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77207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r>
              <a:rPr lang="en-US" dirty="0"/>
              <a:t>Show new headers</a:t>
            </a:r>
          </a:p>
          <a:p>
            <a:r>
              <a:rPr lang="en-US" dirty="0"/>
              <a:t>Add Expand/Collapse Icons</a:t>
            </a:r>
          </a:p>
          <a:p>
            <a:r>
              <a:rPr lang="en-US" dirty="0"/>
              <a:t>Hide secondary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20036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r>
              <a:rPr lang="en-US" dirty="0"/>
              <a:t>Show new headers</a:t>
            </a:r>
          </a:p>
          <a:p>
            <a:r>
              <a:rPr lang="en-US" dirty="0"/>
              <a:t>Add Expand/Collapse Icons</a:t>
            </a:r>
          </a:p>
          <a:p>
            <a:r>
              <a:rPr lang="en-US" dirty="0"/>
              <a:t>Hide secondary columns</a:t>
            </a:r>
          </a:p>
          <a:p>
            <a:r>
              <a:rPr lang="en-US" dirty="0"/>
              <a:t>Show secondary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05583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CSS to manipulate cell display</a:t>
            </a:r>
          </a:p>
          <a:p>
            <a:r>
              <a:rPr lang="en-US" dirty="0"/>
              <a:t>Show new headers</a:t>
            </a:r>
          </a:p>
          <a:p>
            <a:r>
              <a:rPr lang="en-US" dirty="0"/>
              <a:t>Add Expand/Collapse Icons</a:t>
            </a:r>
          </a:p>
          <a:p>
            <a:r>
              <a:rPr lang="en-US" dirty="0"/>
              <a:t>Hide secondary columns</a:t>
            </a:r>
          </a:p>
          <a:p>
            <a:r>
              <a:rPr lang="en-US" dirty="0"/>
              <a:t>Show secondary columns</a:t>
            </a:r>
          </a:p>
          <a:p>
            <a:r>
              <a:rPr lang="en-US" dirty="0"/>
              <a:t>Add detail headers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68177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JavaScript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JavaScript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Row-click – expand/collapse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238125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JavaScript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Row-click – expand/collapse</a:t>
            </a:r>
          </a:p>
          <a:p>
            <a:r>
              <a:rPr lang="en-US" dirty="0"/>
              <a:t>Beware links within content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62" y="1808163"/>
            <a:ext cx="5487563" cy="4392612"/>
          </a:xfrm>
        </p:spPr>
      </p:pic>
    </p:spTree>
    <p:extLst>
      <p:ext uri="{BB962C8B-B14F-4D97-AF65-F5344CB8AC3E}">
        <p14:creationId xmlns:p14="http://schemas.microsoft.com/office/powerpoint/2010/main" val="141589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55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D4775-0C55-8E44-AA00-4EC91D0B87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9748" y="1808163"/>
            <a:ext cx="3846503" cy="439261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C4D97-6418-5346-BF1A-E1AE3A41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F5C00-3219-EB4A-9AC7-38497EFA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0183C-72E6-6B4B-B98B-977DED25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B640A1-02A8-2242-BAA1-7EE38A30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786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Scroll horizontally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0" y="1808163"/>
            <a:ext cx="3552847" cy="4392612"/>
          </a:xfrm>
        </p:spPr>
      </p:pic>
    </p:spTree>
    <p:extLst>
      <p:ext uri="{BB962C8B-B14F-4D97-AF65-F5344CB8AC3E}">
        <p14:creationId xmlns:p14="http://schemas.microsoft.com/office/powerpoint/2010/main" val="123394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Scroll horizontally</a:t>
            </a:r>
          </a:p>
          <a:p>
            <a:r>
              <a:rPr lang="en-US" dirty="0"/>
              <a:t>Stack vertically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10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23324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column table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75021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column table</a:t>
            </a:r>
          </a:p>
          <a:p>
            <a:r>
              <a:rPr lang="en-US" dirty="0"/>
              <a:t>Click to expand vertically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207306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column table</a:t>
            </a:r>
          </a:p>
          <a:p>
            <a:r>
              <a:rPr lang="en-US" dirty="0"/>
              <a:t>Click to expand vertically</a:t>
            </a:r>
          </a:p>
          <a:p>
            <a:r>
              <a:rPr lang="en-US" dirty="0"/>
              <a:t>Details shown stacked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130239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18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Copyright </a:t>
            </a:r>
            <a:r>
              <a:rPr lang="is-IS"/>
              <a:t>2017</a:t>
            </a:r>
            <a:r>
              <a:rPr lang="en-GB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column table</a:t>
            </a:r>
          </a:p>
          <a:p>
            <a:r>
              <a:rPr lang="en-US" dirty="0"/>
              <a:t>Click to expand vertically</a:t>
            </a:r>
          </a:p>
          <a:p>
            <a:r>
              <a:rPr lang="en-US" dirty="0"/>
              <a:t>Details shown stacked</a:t>
            </a:r>
          </a:p>
          <a:p>
            <a:r>
              <a:rPr lang="en-US" dirty="0"/>
              <a:t>Click again collapse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4" y="1808163"/>
            <a:ext cx="3587299" cy="4392612"/>
          </a:xfrm>
        </p:spPr>
      </p:pic>
    </p:spTree>
    <p:extLst>
      <p:ext uri="{BB962C8B-B14F-4D97-AF65-F5344CB8AC3E}">
        <p14:creationId xmlns:p14="http://schemas.microsoft.com/office/powerpoint/2010/main" val="946241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Lab49">
      <a:dk1>
        <a:srgbClr val="464646"/>
      </a:dk1>
      <a:lt1>
        <a:srgbClr val="FFFFFF"/>
      </a:lt1>
      <a:dk2>
        <a:srgbClr val="AF0000"/>
      </a:dk2>
      <a:lt2>
        <a:srgbClr val="DCDCD7"/>
      </a:lt2>
      <a:accent1>
        <a:srgbClr val="0D9FFB"/>
      </a:accent1>
      <a:accent2>
        <a:srgbClr val="B7E10E"/>
      </a:accent2>
      <a:accent3>
        <a:srgbClr val="FEB61F"/>
      </a:accent3>
      <a:accent4>
        <a:srgbClr val="FD5D1D"/>
      </a:accent4>
      <a:accent5>
        <a:srgbClr val="00B7A5"/>
      </a:accent5>
      <a:accent6>
        <a:srgbClr val="B21272"/>
      </a:accent6>
      <a:hlink>
        <a:srgbClr val="555555"/>
      </a:hlink>
      <a:folHlink>
        <a:srgbClr val="AFAFAF"/>
      </a:folHlink>
    </a:clrScheme>
    <a:fontScheme name="Lab49 2014.001">
      <a:majorFont>
        <a:latin typeface="Myriad Pro Light"/>
        <a:ea typeface=""/>
        <a:cs typeface=""/>
      </a:majorFont>
      <a:minorFont>
        <a:latin typeface="Myriad Pro Light"/>
        <a:ea typeface=""/>
        <a:cs typeface=""/>
      </a:minorFont>
    </a:fontScheme>
    <a:fmtScheme name="Lab49 2014.001">
      <a:fillStyleLst>
        <a:solidFill>
          <a:schemeClr val="phClr"/>
        </a:solidFill>
        <a:solidFill>
          <a:schemeClr val="phClr">
            <a:alpha val="75000"/>
          </a:schemeClr>
        </a:soli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algn="ct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gradFill rotWithShape="1">
          <a:gsLst>
            <a:gs pos="0">
              <a:schemeClr val="phClr"/>
            </a:gs>
            <a:gs pos="100000">
              <a:schemeClr val="phClr">
                <a:tint val="20000"/>
              </a:schemeClr>
            </a:gs>
          </a:gsLst>
          <a:lin ang="5400000" scaled="0"/>
        </a:gradFill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49 2017 PPT Template" id="{845676AF-2EE9-154B-B692-B3B84F9E8560}" vid="{80650364-C237-4C49-9675-F578BA58A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DD93E5FB13C41A67D07444930031B" ma:contentTypeVersion="4" ma:contentTypeDescription="Create a new document." ma:contentTypeScope="" ma:versionID="489ce49bfd0f24dbfe40ff337cee8c3c">
  <xsd:schema xmlns:xsd="http://www.w3.org/2001/XMLSchema" xmlns:xs="http://www.w3.org/2001/XMLSchema" xmlns:p="http://schemas.microsoft.com/office/2006/metadata/properties" xmlns:ns2="63e53ebc-d007-4ecd-ac7a-468df7cba49c" xmlns:ns3="e281cb02-eab5-4543-aefa-83704318c974" targetNamespace="http://schemas.microsoft.com/office/2006/metadata/properties" ma:root="true" ma:fieldsID="c5712845bccfffc430518ba9a59c6d55" ns2:_="" ns3:_="">
    <xsd:import namespace="63e53ebc-d007-4ecd-ac7a-468df7cba49c"/>
    <xsd:import namespace="e281cb02-eab5-4543-aefa-83704318c97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53ebc-d007-4ecd-ac7a-468df7cba4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1cb02-eab5-4543-aefa-83704318c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5A9BB9-1BB7-4A70-A32B-4011A6CC5E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53ebc-d007-4ecd-ac7a-468df7cba49c"/>
    <ds:schemaRef ds:uri="e281cb02-eab5-4543-aefa-83704318c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D93E73-D58A-4A8B-A062-D97F9CF7C5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400824-E187-40BF-A92F-22FC3E42606B}">
  <ds:schemaRefs>
    <ds:schemaRef ds:uri="http://schemas.microsoft.com/office/2006/metadata/properties"/>
    <ds:schemaRef ds:uri="e281cb02-eab5-4543-aefa-83704318c97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3e53ebc-d007-4ecd-ac7a-468df7cba49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Lab49 2017 PPT Template</Template>
  <TotalTime>16281</TotalTime>
  <Words>738</Words>
  <Application>Microsoft Macintosh PowerPoint</Application>
  <PresentationFormat>A4 Paper (210x297 mm)</PresentationFormat>
  <Paragraphs>123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Interstate Bold</vt:lpstr>
      <vt:lpstr>Interstate Light</vt:lpstr>
      <vt:lpstr>Myriad Pro</vt:lpstr>
      <vt:lpstr>Myriad Pro Light</vt:lpstr>
      <vt:lpstr>Wingdings</vt:lpstr>
      <vt:lpstr>Default Theme</vt:lpstr>
      <vt:lpstr>Beautiful and Functional Responsive Tables </vt:lpstr>
      <vt:lpstr>Common approaches</vt:lpstr>
      <vt:lpstr>Common approaches</vt:lpstr>
      <vt:lpstr>Common approaches</vt:lpstr>
      <vt:lpstr>Alternative approach</vt:lpstr>
      <vt:lpstr>Alternative approach</vt:lpstr>
      <vt:lpstr>Alternative approach</vt:lpstr>
      <vt:lpstr>Alternative approach</vt:lpstr>
      <vt:lpstr>Alternative approach</vt:lpstr>
      <vt:lpstr>Alternative approach</vt:lpstr>
      <vt:lpstr>Plain CSS</vt:lpstr>
      <vt:lpstr>Plain CSS</vt:lpstr>
      <vt:lpstr>Plain CSS</vt:lpstr>
      <vt:lpstr>Plain CSS</vt:lpstr>
      <vt:lpstr>Plain CSS</vt:lpstr>
      <vt:lpstr>Plain CSS</vt:lpstr>
      <vt:lpstr>Minimal JavaScript</vt:lpstr>
      <vt:lpstr>Minimal JavaScript</vt:lpstr>
      <vt:lpstr>Minimal JavaScript</vt:lpstr>
      <vt:lpstr>Code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(use default title page image or swap it for projects) Prepared for [CLIENT_NAME] – Date will auto-update if you leave it alone, 14 August, 2017</dc:title>
  <dc:creator>Dave Leonard</dc:creator>
  <cp:lastModifiedBy>Samuel Neff</cp:lastModifiedBy>
  <cp:revision>77</cp:revision>
  <dcterms:created xsi:type="dcterms:W3CDTF">2017-08-14T20:38:42Z</dcterms:created>
  <dcterms:modified xsi:type="dcterms:W3CDTF">2018-01-18T19:28:43Z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0x010100507DD93E5FB13C41A67D07444930031B</vt:lpwstr>
  </property>
</Properties>
</file>